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3" r:id="rId3"/>
    <p:sldId id="294" r:id="rId4"/>
    <p:sldId id="296" r:id="rId5"/>
    <p:sldId id="297" r:id="rId6"/>
    <p:sldId id="27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7F3"/>
    <a:srgbClr val="EBFBF9"/>
    <a:srgbClr val="3E94AA"/>
    <a:srgbClr val="AFEFE7"/>
    <a:srgbClr val="33CCCC"/>
    <a:srgbClr val="36549B"/>
    <a:srgbClr val="4C5694"/>
    <a:srgbClr val="F29321"/>
    <a:srgbClr val="179EC3"/>
    <a:srgbClr val="748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5405" autoAdjust="0"/>
  </p:normalViewPr>
  <p:slideViewPr>
    <p:cSldViewPr>
      <p:cViewPr>
        <p:scale>
          <a:sx n="80" d="100"/>
          <a:sy n="80" d="100"/>
        </p:scale>
        <p:origin x="48" y="1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BF9DE-76A1-4FE1-831F-B6347B090AE9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A06AC-2483-4DDE-AA6C-C3A79E0DA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428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06AC-2483-4DDE-AA6C-C3A79E0DA82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14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06AC-2483-4DDE-AA6C-C3A79E0DA82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182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06AC-2483-4DDE-AA6C-C3A79E0DA82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687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06AC-2483-4DDE-AA6C-C3A79E0DA82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614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06AC-2483-4DDE-AA6C-C3A79E0DA82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91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smtClean="0"/>
              <a:t>Благодарю </a:t>
            </a:r>
            <a:r>
              <a:rPr lang="ru-RU" baseline="0" dirty="0" smtClean="0"/>
              <a:t>за внимание.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06AC-2483-4DDE-AA6C-C3A79E0DA82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017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B564B-EACF-4313-9C5D-BBDA8D854A7A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B295-0B0A-4345-98B0-89A1B490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54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B564B-EACF-4313-9C5D-BBDA8D854A7A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B295-0B0A-4345-98B0-89A1B490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831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B564B-EACF-4313-9C5D-BBDA8D854A7A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B295-0B0A-4345-98B0-89A1B490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33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B564B-EACF-4313-9C5D-BBDA8D854A7A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B295-0B0A-4345-98B0-89A1B490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24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B564B-EACF-4313-9C5D-BBDA8D854A7A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B295-0B0A-4345-98B0-89A1B490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19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B564B-EACF-4313-9C5D-BBDA8D854A7A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B295-0B0A-4345-98B0-89A1B490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88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B564B-EACF-4313-9C5D-BBDA8D854A7A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B295-0B0A-4345-98B0-89A1B490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76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B564B-EACF-4313-9C5D-BBDA8D854A7A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B295-0B0A-4345-98B0-89A1B490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04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B564B-EACF-4313-9C5D-BBDA8D854A7A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B295-0B0A-4345-98B0-89A1B490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65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B564B-EACF-4313-9C5D-BBDA8D854A7A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B295-0B0A-4345-98B0-89A1B490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918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B564B-EACF-4313-9C5D-BBDA8D854A7A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B295-0B0A-4345-98B0-89A1B490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83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B564B-EACF-4313-9C5D-BBDA8D854A7A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EB295-0B0A-4345-98B0-89A1B490C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607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231463" y="-340568"/>
            <a:ext cx="7449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924944"/>
            <a:ext cx="842493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3E94AA"/>
                </a:solidFill>
                <a:latin typeface="Calibri" pitchFamily="34" charset="0"/>
              </a:rPr>
              <a:t>Проект развития Ассоциации по развитию профессиональных квалификаций и компетенций по Северо-Западу на 2017 год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980728"/>
            <a:ext cx="1968633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6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320" y="2662499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 smtClean="0">
              <a:solidFill>
                <a:srgbClr val="7030A0"/>
              </a:solidFill>
            </a:endParaRPr>
          </a:p>
          <a:p>
            <a:pPr algn="ctr"/>
            <a:endParaRPr lang="ru-RU" sz="2400" dirty="0">
              <a:solidFill>
                <a:srgbClr val="6666FF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237312"/>
            <a:ext cx="1875612" cy="410534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566127"/>
              </p:ext>
            </p:extLst>
          </p:nvPr>
        </p:nvGraphicFramePr>
        <p:xfrm>
          <a:off x="377280" y="116632"/>
          <a:ext cx="8640959" cy="6169152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442584"/>
                <a:gridCol w="3702315"/>
                <a:gridCol w="2066045"/>
                <a:gridCol w="1386726"/>
                <a:gridCol w="1043289"/>
              </a:tblGrid>
              <a:tr h="22534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№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Наименование мероприятия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94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Комментарий по текущему состоянию исполнения мероприятия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34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№№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Мероприятие 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Результат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Срок реализации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47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Дата 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начала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Дата окончания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63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1.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Развитие сети Центров оценки квалификации (ЦОК) и экзаменационных центров (ЭЦ) </a:t>
                      </a:r>
                      <a:endParaRPr lang="ru-RU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51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1.1.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Поиск и консультирование потенциальных руководителей ЦОК и ЭЦ в </a:t>
                      </a:r>
                      <a:r>
                        <a:rPr lang="ru-RU" sz="16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Спб</a:t>
                      </a: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и СЗФО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Открытие 14 ЦОК и ЭЦ 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02.03.2017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31.12.2017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9012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1.2.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Организация, проведение и участие в общероссийских, межрегиональных и территориальных: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Форумах;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Вебинарах</a:t>
                      </a: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;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Конференциях;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Круглых столах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 вопросам развития ЦОК и ЭЦ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 раз в квартал;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 раз в месяц;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 раза в год;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 раза в год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02.03.2017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31.12.2017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/>
                </a:tc>
              </a:tr>
              <a:tr h="858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1.3.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Обучение экспертов для ЦОК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Набор групп ежемесячно (до конца года набрать 13 групп и обучить 270 человек)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02.03.2017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31.12.2017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538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320" y="2662499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 smtClean="0">
              <a:solidFill>
                <a:srgbClr val="7030A0"/>
              </a:solidFill>
            </a:endParaRPr>
          </a:p>
          <a:p>
            <a:pPr algn="ctr"/>
            <a:endParaRPr lang="ru-RU" sz="2400" dirty="0">
              <a:solidFill>
                <a:srgbClr val="6666FF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237312"/>
            <a:ext cx="1875612" cy="410534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162602"/>
              </p:ext>
            </p:extLst>
          </p:nvPr>
        </p:nvGraphicFramePr>
        <p:xfrm>
          <a:off x="251520" y="473820"/>
          <a:ext cx="8712968" cy="5773424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504056"/>
                <a:gridCol w="4032448"/>
                <a:gridCol w="1833480"/>
                <a:gridCol w="1098273"/>
                <a:gridCol w="1244711"/>
              </a:tblGrid>
              <a:tr h="203381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№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Наименование мероприятия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Комментарий по текущему состоянию исполнения мероприятия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381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№№</a:t>
                      </a:r>
                      <a:endParaRPr lang="ru-RU" sz="12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Мероприятие 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Результат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Срок реализации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Дата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начала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Дата окончания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1945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200" kern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 gridSpan="4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Организация проведения профессионально-общественной аккредитации образовательных программ (ПОА)</a:t>
                      </a:r>
                      <a:endParaRPr lang="ru-RU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553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2.1</a:t>
                      </a:r>
                      <a:endParaRPr lang="ru-RU" sz="12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Поиск и консультирование представителей образовательных организаций по процедуре ПОА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Проведение ПОА 21 образовательных программ 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02.03.2017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31.12.2017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9319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2.2</a:t>
                      </a:r>
                      <a:endParaRPr lang="ru-RU" sz="1200" kern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Организация, проведение и участие в общероссийских, межрегиональных и территориальных: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Форумах;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Вебинарах</a:t>
                      </a: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;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Конференциях;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Круглых столах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 вопросам развития системы профессиональных квалификаций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 раз в квартал;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 раз в месяц;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 раза в год;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 раза в год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02.03.2017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31.12.2017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</a:tr>
              <a:tr h="106768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2.3</a:t>
                      </a:r>
                      <a:endParaRPr lang="ru-RU" sz="12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Обучение экспертов ПОА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Набор групп ежемесячно (до конца года набрать 13 групп и обучить 270 человек)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02.03.2017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31.12.2017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7241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320" y="2662499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 smtClean="0">
              <a:solidFill>
                <a:srgbClr val="7030A0"/>
              </a:solidFill>
            </a:endParaRPr>
          </a:p>
          <a:p>
            <a:pPr algn="ctr"/>
            <a:endParaRPr lang="ru-RU" sz="2400" dirty="0">
              <a:solidFill>
                <a:srgbClr val="6666FF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237312"/>
            <a:ext cx="1875612" cy="410534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889736"/>
              </p:ext>
            </p:extLst>
          </p:nvPr>
        </p:nvGraphicFramePr>
        <p:xfrm>
          <a:off x="378416" y="620688"/>
          <a:ext cx="8638688" cy="4972331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661373"/>
                <a:gridCol w="3482437"/>
                <a:gridCol w="1772346"/>
                <a:gridCol w="1361266"/>
                <a:gridCol w="1361266"/>
              </a:tblGrid>
              <a:tr h="404081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№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Наименование мероприятия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2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Комментарий по текущему состоянию исполнения мероприятия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259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№№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Мероприятие 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Результат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Срок реализации</a:t>
                      </a:r>
                      <a:endParaRPr lang="ru-RU" sz="1800" kern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1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Дата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начала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Дата окончания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425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ru-RU" sz="1600" kern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 gridSpan="4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Проведение мониторинга рынка труда территории </a:t>
                      </a:r>
                      <a:endParaRPr lang="ru-RU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685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3.1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Проведение опросов работодателей, представителей образовательных организаций и мониторинг вакансий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Ежеквартально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02.03.2017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31.12.2017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425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ru-RU" sz="1600" kern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 gridSpan="4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Привлечение и отбор партнеров для вступления в СПКФР</a:t>
                      </a:r>
                      <a:endParaRPr lang="ru-RU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549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4.1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Организация взаимодействия субъектов образования, работодателей и органов государственной власти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34290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 раза в месяц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02.03.2017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31.12.2017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9608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320" y="2662499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 smtClean="0">
              <a:solidFill>
                <a:srgbClr val="7030A0"/>
              </a:solidFill>
            </a:endParaRPr>
          </a:p>
          <a:p>
            <a:pPr algn="ctr"/>
            <a:endParaRPr lang="ru-RU" sz="2400" dirty="0">
              <a:solidFill>
                <a:srgbClr val="6666FF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237312"/>
            <a:ext cx="1875612" cy="410534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83585"/>
              </p:ext>
            </p:extLst>
          </p:nvPr>
        </p:nvGraphicFramePr>
        <p:xfrm>
          <a:off x="413284" y="404664"/>
          <a:ext cx="8568952" cy="5425695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725790"/>
                <a:gridCol w="3384568"/>
                <a:gridCol w="2198505"/>
                <a:gridCol w="1124659"/>
                <a:gridCol w="1135430"/>
              </a:tblGrid>
              <a:tr h="227335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№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lnL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Наименование мероприятия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lnL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5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Комментарий по текущему состоянию исполнения мероприятия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lnL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335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№№</a:t>
                      </a:r>
                      <a:endParaRPr lang="ru-RU" sz="1400" kern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lnL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Мероприятие 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lnL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Результат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lnL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Срок реализации</a:t>
                      </a:r>
                      <a:endParaRPr lang="ru-RU" sz="1600" kern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lnL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Дата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начала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lnL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Дата окончания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lnL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73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ru-RU" sz="1400" kern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lnT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Мониторинг и контроль деятельности ЦОК и ЭЦ</a:t>
                      </a:r>
                      <a:endParaRPr lang="ru-RU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lnT w="12700" cap="flat" cmpd="sng" algn="ctr">
                      <a:solidFill>
                        <a:srgbClr val="3E9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838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5.1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Обработка ежемесячных отчетов от ЦОК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ежемесячно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02.03.2017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31.12.2017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1877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5.2</a:t>
                      </a:r>
                      <a:endParaRPr lang="ru-RU" sz="1400" kern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Выездные проверки для контроля за проведением экзаменов в ЦОК и ЭЦ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Ежеквартально по 1 ЦОК или ЭЦ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02.03.2017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31.12.2017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</a:tr>
              <a:tr h="46885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Участие в формировании федерального справочника профессий, востребованных на рынке труда, новых и перспективных профессий.</a:t>
                      </a:r>
                      <a:endParaRPr lang="ru-RU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038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6.1</a:t>
                      </a:r>
                      <a:endParaRPr lang="ru-RU" sz="1400" kern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Консультации с представителями работодателей по вопросам востребованных профессий</a:t>
                      </a:r>
                      <a:endParaRPr lang="ru-RU" sz="1600" kern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ежеквартально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02.03.2017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31.12.2017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</a:tr>
              <a:tr h="61877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ru-RU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Аудит кадровой документации на соответствие требованиям </a:t>
                      </a:r>
                      <a:r>
                        <a:rPr lang="ru-RU" sz="16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профстандартов</a:t>
                      </a:r>
                      <a:r>
                        <a:rPr lang="ru-RU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 Консультирование по внедрению требований </a:t>
                      </a:r>
                      <a:r>
                        <a:rPr lang="ru-RU" sz="16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профстандартов</a:t>
                      </a:r>
                      <a:r>
                        <a:rPr lang="ru-RU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в систему управления персоналом организации</a:t>
                      </a:r>
                      <a:endParaRPr lang="ru-RU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85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7.1</a:t>
                      </a:r>
                      <a:endParaRPr lang="ru-RU" sz="1400" kern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Консультирование клиентов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ежемесячно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02.03.2017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31.12.2017</a:t>
                      </a:r>
                      <a:endParaRPr lang="ru-RU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53" marR="5145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520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2172052"/>
            <a:ext cx="81369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500" b="1" dirty="0" smtClean="0">
                <a:solidFill>
                  <a:srgbClr val="3E94AA"/>
                </a:solidFill>
                <a:latin typeface="Calibri" pitchFamily="34" charset="0"/>
              </a:rPr>
              <a:t>Благодарю за внимание!</a:t>
            </a:r>
            <a:endParaRPr lang="ru-RU" sz="3500" b="1" dirty="0">
              <a:solidFill>
                <a:srgbClr val="3E94AA"/>
              </a:solidFill>
              <a:latin typeface="Calibr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36296" y="188640"/>
            <a:ext cx="1800200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971600" y="3396188"/>
            <a:ext cx="7272808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2200" b="1" i="1" dirty="0">
                <a:solidFill>
                  <a:srgbClr val="3E94AA"/>
                </a:solidFill>
              </a:rPr>
              <a:t>Анна </a:t>
            </a:r>
            <a:r>
              <a:rPr lang="ru-RU" sz="2200" b="1" i="1" dirty="0" smtClean="0">
                <a:solidFill>
                  <a:srgbClr val="3E94AA"/>
                </a:solidFill>
              </a:rPr>
              <a:t>Константиновна Андреева</a:t>
            </a:r>
            <a:r>
              <a:rPr lang="ru-RU" sz="2200" b="1" dirty="0">
                <a:solidFill>
                  <a:srgbClr val="3E94AA"/>
                </a:solidFill>
              </a:rPr>
              <a:t>,</a:t>
            </a:r>
            <a:endParaRPr lang="ru-RU" sz="2200" b="1" dirty="0" smtClean="0">
              <a:solidFill>
                <a:srgbClr val="3E94AA"/>
              </a:solidFill>
            </a:endParaRPr>
          </a:p>
          <a:p>
            <a:pPr>
              <a:spcAft>
                <a:spcPts val="300"/>
              </a:spcAft>
            </a:pPr>
            <a:r>
              <a:rPr lang="ru-RU" sz="2200" dirty="0" smtClean="0">
                <a:solidFill>
                  <a:srgbClr val="3E94AA"/>
                </a:solidFill>
              </a:rPr>
              <a:t>Генеральный директор </a:t>
            </a:r>
          </a:p>
          <a:p>
            <a:pPr>
              <a:spcAft>
                <a:spcPts val="300"/>
              </a:spcAft>
            </a:pPr>
            <a:r>
              <a:rPr lang="ru-RU" sz="2200" dirty="0" smtClean="0">
                <a:solidFill>
                  <a:srgbClr val="3E94AA"/>
                </a:solidFill>
              </a:rPr>
              <a:t>Ассоциации РПКК Северо-Запада</a:t>
            </a:r>
          </a:p>
          <a:p>
            <a:pPr>
              <a:spcAft>
                <a:spcPts val="300"/>
              </a:spcAft>
            </a:pPr>
            <a:endParaRPr lang="ru-RU" sz="2200" dirty="0">
              <a:solidFill>
                <a:srgbClr val="3E94AA"/>
              </a:solidFill>
            </a:endParaRPr>
          </a:p>
          <a:p>
            <a:pPr>
              <a:spcAft>
                <a:spcPts val="300"/>
              </a:spcAft>
            </a:pPr>
            <a:r>
              <a:rPr lang="ru-RU" sz="2000" dirty="0" smtClean="0">
                <a:solidFill>
                  <a:srgbClr val="3E94AA"/>
                </a:solidFill>
              </a:rPr>
              <a:t>(812) 385 07 46</a:t>
            </a:r>
          </a:p>
          <a:p>
            <a:pPr>
              <a:spcAft>
                <a:spcPts val="300"/>
              </a:spcAft>
            </a:pPr>
            <a:r>
              <a:rPr lang="en-US" sz="2000" dirty="0">
                <a:solidFill>
                  <a:srgbClr val="3E94AA"/>
                </a:solidFill>
              </a:rPr>
              <a:t>info@asprofsz.ru</a:t>
            </a:r>
          </a:p>
          <a:p>
            <a:pPr>
              <a:spcAft>
                <a:spcPts val="300"/>
              </a:spcAft>
            </a:pPr>
            <a:r>
              <a:rPr lang="en-US" sz="2000" dirty="0" smtClean="0">
                <a:solidFill>
                  <a:srgbClr val="3E94AA"/>
                </a:solidFill>
              </a:rPr>
              <a:t>www.asprofsz.ru</a:t>
            </a:r>
            <a:endParaRPr lang="ru-RU" sz="2000" dirty="0">
              <a:solidFill>
                <a:srgbClr val="3E94AA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237312"/>
            <a:ext cx="1875612" cy="41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1972</TotalTime>
  <Words>422</Words>
  <Application>Microsoft Office PowerPoint</Application>
  <PresentationFormat>Экран (4:3)</PresentationFormat>
  <Paragraphs>153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Мочалова Екатерина Геннадьевна</dc:creator>
  <cp:lastModifiedBy>Андреева Анна Константиновна</cp:lastModifiedBy>
  <cp:revision>183</cp:revision>
  <dcterms:created xsi:type="dcterms:W3CDTF">2014-12-11T13:43:54Z</dcterms:created>
  <dcterms:modified xsi:type="dcterms:W3CDTF">2017-06-22T09:19:46Z</dcterms:modified>
</cp:coreProperties>
</file>